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jpg" ContentType="image/jpeg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61" r:id="rId4"/>
    <p:sldId id="257" r:id="rId5"/>
    <p:sldId id="259" r:id="rId6"/>
    <p:sldId id="260" r:id="rId7"/>
    <p:sldId id="265" r:id="rId8"/>
    <p:sldId id="266" r:id="rId9"/>
    <p:sldId id="263" r:id="rId10"/>
    <p:sldId id="262" r:id="rId11"/>
    <p:sldId id="267" r:id="rId12"/>
    <p:sldId id="264" r:id="rId13"/>
    <p:sldId id="268" r:id="rId14"/>
    <p:sldId id="28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728" autoAdjust="0"/>
  </p:normalViewPr>
  <p:slideViewPr>
    <p:cSldViewPr>
      <p:cViewPr varScale="1">
        <p:scale>
          <a:sx n="92" d="100"/>
          <a:sy n="92" d="100"/>
        </p:scale>
        <p:origin x="-756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5.jpg"/><Relationship Id="rId1" Type="http://schemas.openxmlformats.org/officeDocument/2006/relationships/image" Target="../media/image1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C5E55-AEE4-47EE-BCF2-AA84FDB5516F}" type="doc">
      <dgm:prSet loTypeId="urn:microsoft.com/office/officeart/2005/8/layout/hProcess10#1" loCatId="process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th-TH"/>
        </a:p>
      </dgm:t>
    </dgm:pt>
    <dgm:pt modelId="{06A00238-33F5-4AAF-A593-B8B39E4B8970}">
      <dgm:prSet phldrT="[ข้อความ]"/>
      <dgm:spPr/>
      <dgm:t>
        <a:bodyPr/>
        <a:lstStyle/>
        <a:p>
          <a:pPr algn="ctr"/>
          <a:r>
            <a:rPr lang="ka-GE" dirty="0" smtClean="0"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ინტერპერსონალური უნარები</a:t>
          </a:r>
          <a:endParaRPr lang="th-TH" dirty="0"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D053EE-13AF-4A6F-90C5-55668836A271}" type="parTrans" cxnId="{6568F876-1A36-438E-B578-A074F8DF8588}">
      <dgm:prSet/>
      <dgm:spPr/>
      <dgm:t>
        <a:bodyPr/>
        <a:lstStyle/>
        <a:p>
          <a:endParaRPr lang="th-TH"/>
        </a:p>
      </dgm:t>
    </dgm:pt>
    <dgm:pt modelId="{8D638392-3844-44F1-AB22-D518C310263E}" type="sibTrans" cxnId="{6568F876-1A36-438E-B578-A074F8DF8588}">
      <dgm:prSet/>
      <dgm:spPr/>
      <dgm:t>
        <a:bodyPr/>
        <a:lstStyle/>
        <a:p>
          <a:endParaRPr lang="th-TH"/>
        </a:p>
      </dgm:t>
    </dgm:pt>
    <dgm:pt modelId="{44ACD362-F004-410E-A7A1-E50A651DA3E1}">
      <dgm:prSet phldrT="[ข้อความ]"/>
      <dgm:spPr/>
      <dgm:t>
        <a:bodyPr/>
        <a:lstStyle/>
        <a:p>
          <a:pPr algn="ctr"/>
          <a:r>
            <a:rPr lang="ka-GE" dirty="0" smtClean="0"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პიროვნული განვითარება</a:t>
          </a:r>
          <a:endParaRPr lang="th-TH" dirty="0"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FF4134F-6B27-4F02-B014-D1B2DAD8CF30}" type="parTrans" cxnId="{46A69464-6935-4F77-8732-478A770E04A7}">
      <dgm:prSet/>
      <dgm:spPr/>
      <dgm:t>
        <a:bodyPr/>
        <a:lstStyle/>
        <a:p>
          <a:endParaRPr lang="th-TH"/>
        </a:p>
      </dgm:t>
    </dgm:pt>
    <dgm:pt modelId="{C613F334-4D2B-4B4E-B158-960C94CED23B}" type="sibTrans" cxnId="{46A69464-6935-4F77-8732-478A770E04A7}">
      <dgm:prSet/>
      <dgm:spPr/>
      <dgm:t>
        <a:bodyPr/>
        <a:lstStyle/>
        <a:p>
          <a:endParaRPr lang="th-TH"/>
        </a:p>
      </dgm:t>
    </dgm:pt>
    <dgm:pt modelId="{1EB4A2A0-D8F8-4648-9066-AA4964E55A1F}">
      <dgm:prSet phldrT="[ข้อความ]"/>
      <dgm:spPr/>
      <dgm:t>
        <a:bodyPr/>
        <a:lstStyle/>
        <a:p>
          <a:pPr algn="ctr"/>
          <a:r>
            <a:rPr lang="ka-GE" dirty="0" smtClean="0"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ლიდერობის უნარები</a:t>
          </a:r>
          <a:endParaRPr lang="th-TH" dirty="0"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6E63F28-00BB-4FAE-BCAA-EF13FAF8B646}" type="parTrans" cxnId="{5CC762E8-38F2-4726-B415-222897C6C9B1}">
      <dgm:prSet/>
      <dgm:spPr/>
      <dgm:t>
        <a:bodyPr/>
        <a:lstStyle/>
        <a:p>
          <a:endParaRPr lang="th-TH"/>
        </a:p>
      </dgm:t>
    </dgm:pt>
    <dgm:pt modelId="{BA4E964B-9472-46AF-9E2C-E9A33DD99982}" type="sibTrans" cxnId="{5CC762E8-38F2-4726-B415-222897C6C9B1}">
      <dgm:prSet/>
      <dgm:spPr/>
      <dgm:t>
        <a:bodyPr/>
        <a:lstStyle/>
        <a:p>
          <a:endParaRPr lang="th-TH"/>
        </a:p>
      </dgm:t>
    </dgm:pt>
    <dgm:pt modelId="{C005BA91-1DFA-410B-9EB0-FCCD962A2ED6}" type="pres">
      <dgm:prSet presAssocID="{1C7C5E55-AEE4-47EE-BCF2-AA84FDB5516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625267-9CDC-4FFB-82FF-120C46DE088A}" type="pres">
      <dgm:prSet presAssocID="{06A00238-33F5-4AAF-A593-B8B39E4B8970}" presName="composite" presStyleCnt="0"/>
      <dgm:spPr/>
    </dgm:pt>
    <dgm:pt modelId="{F9A31256-CA13-4243-B676-19491218E5F9}" type="pres">
      <dgm:prSet presAssocID="{06A00238-33F5-4AAF-A593-B8B39E4B8970}" presName="imagSh" presStyleLbl="b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567380DC-0A64-422A-BD1C-7C4E7FEBD140}" type="pres">
      <dgm:prSet presAssocID="{06A00238-33F5-4AAF-A593-B8B39E4B8970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223CEE-E972-4D06-B8C6-67618E2532AC}" type="pres">
      <dgm:prSet presAssocID="{8D638392-3844-44F1-AB22-D518C310263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54CD576-5BAC-4162-BF06-BAAFF123E9EB}" type="pres">
      <dgm:prSet presAssocID="{8D638392-3844-44F1-AB22-D518C310263E}" presName="connTx" presStyleLbl="sibTrans2D1" presStyleIdx="0" presStyleCnt="2"/>
      <dgm:spPr/>
      <dgm:t>
        <a:bodyPr/>
        <a:lstStyle/>
        <a:p>
          <a:endParaRPr lang="en-US"/>
        </a:p>
      </dgm:t>
    </dgm:pt>
    <dgm:pt modelId="{C3AA79DC-9D7F-455B-A5DA-E842DD8CA81D}" type="pres">
      <dgm:prSet presAssocID="{44ACD362-F004-410E-A7A1-E50A651DA3E1}" presName="composite" presStyleCnt="0"/>
      <dgm:spPr/>
    </dgm:pt>
    <dgm:pt modelId="{9C838B58-3882-4A57-A031-0128D860206B}" type="pres">
      <dgm:prSet presAssocID="{44ACD362-F004-410E-A7A1-E50A651DA3E1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7D95E34-9A8F-4575-A29E-1133E39FB2D2}" type="pres">
      <dgm:prSet presAssocID="{44ACD362-F004-410E-A7A1-E50A651DA3E1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A3034-C679-446B-82E0-7534797274CA}" type="pres">
      <dgm:prSet presAssocID="{C613F334-4D2B-4B4E-B158-960C94CED23B}" presName="sibTrans" presStyleLbl="sibTrans2D1" presStyleIdx="1" presStyleCnt="2"/>
      <dgm:spPr/>
      <dgm:t>
        <a:bodyPr/>
        <a:lstStyle/>
        <a:p>
          <a:endParaRPr lang="en-US"/>
        </a:p>
      </dgm:t>
    </dgm:pt>
    <dgm:pt modelId="{A7A265A4-F602-43E7-91E9-7DF6D2587C72}" type="pres">
      <dgm:prSet presAssocID="{C613F334-4D2B-4B4E-B158-960C94CED23B}" presName="connTx" presStyleLbl="sibTrans2D1" presStyleIdx="1" presStyleCnt="2"/>
      <dgm:spPr/>
      <dgm:t>
        <a:bodyPr/>
        <a:lstStyle/>
        <a:p>
          <a:endParaRPr lang="en-US"/>
        </a:p>
      </dgm:t>
    </dgm:pt>
    <dgm:pt modelId="{58B34D3D-ED4E-4B17-9EF7-3B4288F5DE36}" type="pres">
      <dgm:prSet presAssocID="{1EB4A2A0-D8F8-4648-9066-AA4964E55A1F}" presName="composite" presStyleCnt="0"/>
      <dgm:spPr/>
    </dgm:pt>
    <dgm:pt modelId="{EAFB7A36-A1A0-4BD9-BC1F-BEBEF6B5A5AC}" type="pres">
      <dgm:prSet presAssocID="{1EB4A2A0-D8F8-4648-9066-AA4964E55A1F}" presName="imagSh" presStyleLbl="b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A83A1E79-F752-487D-BBF3-07CC38F8629E}" type="pres">
      <dgm:prSet presAssocID="{1EB4A2A0-D8F8-4648-9066-AA4964E55A1F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521C99-B647-46EF-99A6-A120C1129D4C}" type="presOf" srcId="{06A00238-33F5-4AAF-A593-B8B39E4B8970}" destId="{567380DC-0A64-422A-BD1C-7C4E7FEBD140}" srcOrd="0" destOrd="0" presId="urn:microsoft.com/office/officeart/2005/8/layout/hProcess10#1"/>
    <dgm:cxn modelId="{09E8B952-A71C-4399-991B-224DC4BC9807}" type="presOf" srcId="{44ACD362-F004-410E-A7A1-E50A651DA3E1}" destId="{77D95E34-9A8F-4575-A29E-1133E39FB2D2}" srcOrd="0" destOrd="0" presId="urn:microsoft.com/office/officeart/2005/8/layout/hProcess10#1"/>
    <dgm:cxn modelId="{CE152E60-4D7E-4075-B77C-1EB29261FF8D}" type="presOf" srcId="{1EB4A2A0-D8F8-4648-9066-AA4964E55A1F}" destId="{A83A1E79-F752-487D-BBF3-07CC38F8629E}" srcOrd="0" destOrd="0" presId="urn:microsoft.com/office/officeart/2005/8/layout/hProcess10#1"/>
    <dgm:cxn modelId="{DD870017-4C16-4372-9AC9-6E525621A8BA}" type="presOf" srcId="{C613F334-4D2B-4B4E-B158-960C94CED23B}" destId="{A09A3034-C679-446B-82E0-7534797274CA}" srcOrd="0" destOrd="0" presId="urn:microsoft.com/office/officeart/2005/8/layout/hProcess10#1"/>
    <dgm:cxn modelId="{421D6C22-D309-4659-A83A-F9773D6161D0}" type="presOf" srcId="{1C7C5E55-AEE4-47EE-BCF2-AA84FDB5516F}" destId="{C005BA91-1DFA-410B-9EB0-FCCD962A2ED6}" srcOrd="0" destOrd="0" presId="urn:microsoft.com/office/officeart/2005/8/layout/hProcess10#1"/>
    <dgm:cxn modelId="{A136014C-BE06-4C1C-9B37-C55032F10F25}" type="presOf" srcId="{8D638392-3844-44F1-AB22-D518C310263E}" destId="{A54CD576-5BAC-4162-BF06-BAAFF123E9EB}" srcOrd="1" destOrd="0" presId="urn:microsoft.com/office/officeart/2005/8/layout/hProcess10#1"/>
    <dgm:cxn modelId="{5CC762E8-38F2-4726-B415-222897C6C9B1}" srcId="{1C7C5E55-AEE4-47EE-BCF2-AA84FDB5516F}" destId="{1EB4A2A0-D8F8-4648-9066-AA4964E55A1F}" srcOrd="2" destOrd="0" parTransId="{06E63F28-00BB-4FAE-BCAA-EF13FAF8B646}" sibTransId="{BA4E964B-9472-46AF-9E2C-E9A33DD99982}"/>
    <dgm:cxn modelId="{6568F876-1A36-438E-B578-A074F8DF8588}" srcId="{1C7C5E55-AEE4-47EE-BCF2-AA84FDB5516F}" destId="{06A00238-33F5-4AAF-A593-B8B39E4B8970}" srcOrd="0" destOrd="0" parTransId="{38D053EE-13AF-4A6F-90C5-55668836A271}" sibTransId="{8D638392-3844-44F1-AB22-D518C310263E}"/>
    <dgm:cxn modelId="{5A93076C-7121-41E7-95C0-A3F1180EB1CD}" type="presOf" srcId="{C613F334-4D2B-4B4E-B158-960C94CED23B}" destId="{A7A265A4-F602-43E7-91E9-7DF6D2587C72}" srcOrd="1" destOrd="0" presId="urn:microsoft.com/office/officeart/2005/8/layout/hProcess10#1"/>
    <dgm:cxn modelId="{46A69464-6935-4F77-8732-478A770E04A7}" srcId="{1C7C5E55-AEE4-47EE-BCF2-AA84FDB5516F}" destId="{44ACD362-F004-410E-A7A1-E50A651DA3E1}" srcOrd="1" destOrd="0" parTransId="{3FF4134F-6B27-4F02-B014-D1B2DAD8CF30}" sibTransId="{C613F334-4D2B-4B4E-B158-960C94CED23B}"/>
    <dgm:cxn modelId="{7D79013F-40AF-4DD6-83D8-595EE9B65A3F}" type="presOf" srcId="{8D638392-3844-44F1-AB22-D518C310263E}" destId="{59223CEE-E972-4D06-B8C6-67618E2532AC}" srcOrd="0" destOrd="0" presId="urn:microsoft.com/office/officeart/2005/8/layout/hProcess10#1"/>
    <dgm:cxn modelId="{B228381E-A128-4621-A454-F1D5FC9AD873}" type="presParOf" srcId="{C005BA91-1DFA-410B-9EB0-FCCD962A2ED6}" destId="{72625267-9CDC-4FFB-82FF-120C46DE088A}" srcOrd="0" destOrd="0" presId="urn:microsoft.com/office/officeart/2005/8/layout/hProcess10#1"/>
    <dgm:cxn modelId="{3F8F0FB9-8B23-445D-80AC-177A3AE7C36E}" type="presParOf" srcId="{72625267-9CDC-4FFB-82FF-120C46DE088A}" destId="{F9A31256-CA13-4243-B676-19491218E5F9}" srcOrd="0" destOrd="0" presId="urn:microsoft.com/office/officeart/2005/8/layout/hProcess10#1"/>
    <dgm:cxn modelId="{8D7BCCDE-FC88-41DE-B77C-3210E862CCB3}" type="presParOf" srcId="{72625267-9CDC-4FFB-82FF-120C46DE088A}" destId="{567380DC-0A64-422A-BD1C-7C4E7FEBD140}" srcOrd="1" destOrd="0" presId="urn:microsoft.com/office/officeart/2005/8/layout/hProcess10#1"/>
    <dgm:cxn modelId="{FE3DA752-5C14-4A93-991F-BDA35691E4C7}" type="presParOf" srcId="{C005BA91-1DFA-410B-9EB0-FCCD962A2ED6}" destId="{59223CEE-E972-4D06-B8C6-67618E2532AC}" srcOrd="1" destOrd="0" presId="urn:microsoft.com/office/officeart/2005/8/layout/hProcess10#1"/>
    <dgm:cxn modelId="{8D22E5D1-B280-4641-B498-D0C17BA24C42}" type="presParOf" srcId="{59223CEE-E972-4D06-B8C6-67618E2532AC}" destId="{A54CD576-5BAC-4162-BF06-BAAFF123E9EB}" srcOrd="0" destOrd="0" presId="urn:microsoft.com/office/officeart/2005/8/layout/hProcess10#1"/>
    <dgm:cxn modelId="{D2C2C1F2-B646-425B-AFA3-376366378D68}" type="presParOf" srcId="{C005BA91-1DFA-410B-9EB0-FCCD962A2ED6}" destId="{C3AA79DC-9D7F-455B-A5DA-E842DD8CA81D}" srcOrd="2" destOrd="0" presId="urn:microsoft.com/office/officeart/2005/8/layout/hProcess10#1"/>
    <dgm:cxn modelId="{1FF50DC7-6428-4382-80B3-8597C5153E95}" type="presParOf" srcId="{C3AA79DC-9D7F-455B-A5DA-E842DD8CA81D}" destId="{9C838B58-3882-4A57-A031-0128D860206B}" srcOrd="0" destOrd="0" presId="urn:microsoft.com/office/officeart/2005/8/layout/hProcess10#1"/>
    <dgm:cxn modelId="{5B6BFC03-C44D-455A-82C0-CA3D8DB7613C}" type="presParOf" srcId="{C3AA79DC-9D7F-455B-A5DA-E842DD8CA81D}" destId="{77D95E34-9A8F-4575-A29E-1133E39FB2D2}" srcOrd="1" destOrd="0" presId="urn:microsoft.com/office/officeart/2005/8/layout/hProcess10#1"/>
    <dgm:cxn modelId="{88D15AA7-514A-4AD4-A52C-41E7D27923F0}" type="presParOf" srcId="{C005BA91-1DFA-410B-9EB0-FCCD962A2ED6}" destId="{A09A3034-C679-446B-82E0-7534797274CA}" srcOrd="3" destOrd="0" presId="urn:microsoft.com/office/officeart/2005/8/layout/hProcess10#1"/>
    <dgm:cxn modelId="{1713F15A-2F4C-4DFB-AB18-97A31EC41135}" type="presParOf" srcId="{A09A3034-C679-446B-82E0-7534797274CA}" destId="{A7A265A4-F602-43E7-91E9-7DF6D2587C72}" srcOrd="0" destOrd="0" presId="urn:microsoft.com/office/officeart/2005/8/layout/hProcess10#1"/>
    <dgm:cxn modelId="{7882EDBA-A4BE-4D5D-A1ED-A90ADA80C38E}" type="presParOf" srcId="{C005BA91-1DFA-410B-9EB0-FCCD962A2ED6}" destId="{58B34D3D-ED4E-4B17-9EF7-3B4288F5DE36}" srcOrd="4" destOrd="0" presId="urn:microsoft.com/office/officeart/2005/8/layout/hProcess10#1"/>
    <dgm:cxn modelId="{39D91B34-DF43-432F-B380-774CBE58E8EF}" type="presParOf" srcId="{58B34D3D-ED4E-4B17-9EF7-3B4288F5DE36}" destId="{EAFB7A36-A1A0-4BD9-BC1F-BEBEF6B5A5AC}" srcOrd="0" destOrd="0" presId="urn:microsoft.com/office/officeart/2005/8/layout/hProcess10#1"/>
    <dgm:cxn modelId="{5DDF6197-90DB-4339-A75D-F0C603D9D602}" type="presParOf" srcId="{58B34D3D-ED4E-4B17-9EF7-3B4288F5DE36}" destId="{A83A1E79-F752-487D-BBF3-07CC38F8629E}" srcOrd="1" destOrd="0" presId="urn:microsoft.com/office/officeart/2005/8/layout/hProcess10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31256-CA13-4243-B676-19491218E5F9}">
      <dsp:nvSpPr>
        <dsp:cNvPr id="0" name=""/>
        <dsp:cNvSpPr/>
      </dsp:nvSpPr>
      <dsp:spPr>
        <a:xfrm>
          <a:off x="4093" y="154373"/>
          <a:ext cx="1928330" cy="19283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67380DC-0A64-422A-BD1C-7C4E7FEBD140}">
      <dsp:nvSpPr>
        <dsp:cNvPr id="0" name=""/>
        <dsp:cNvSpPr/>
      </dsp:nvSpPr>
      <dsp:spPr>
        <a:xfrm>
          <a:off x="318007" y="1311371"/>
          <a:ext cx="1928330" cy="19283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Interpersonal Skills</a:t>
          </a:r>
          <a:endParaRPr lang="th-TH" sz="2600" kern="1200" dirty="0"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374486" y="1367850"/>
        <a:ext cx="1815372" cy="1815372"/>
      </dsp:txXfrm>
    </dsp:sp>
    <dsp:sp modelId="{59223CEE-E972-4D06-B8C6-67618E2532AC}">
      <dsp:nvSpPr>
        <dsp:cNvPr id="0" name=""/>
        <dsp:cNvSpPr/>
      </dsp:nvSpPr>
      <dsp:spPr>
        <a:xfrm>
          <a:off x="2303862" y="886862"/>
          <a:ext cx="371439" cy="463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900" kern="1200"/>
        </a:p>
      </dsp:txBody>
      <dsp:txXfrm>
        <a:off x="2303862" y="979532"/>
        <a:ext cx="260007" cy="278010"/>
      </dsp:txXfrm>
    </dsp:sp>
    <dsp:sp modelId="{9C838B58-3882-4A57-A031-0128D860206B}">
      <dsp:nvSpPr>
        <dsp:cNvPr id="0" name=""/>
        <dsp:cNvSpPr/>
      </dsp:nvSpPr>
      <dsp:spPr>
        <a:xfrm>
          <a:off x="2993677" y="154373"/>
          <a:ext cx="1928330" cy="19283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7D95E34-9A8F-4575-A29E-1133E39FB2D2}">
      <dsp:nvSpPr>
        <dsp:cNvPr id="0" name=""/>
        <dsp:cNvSpPr/>
      </dsp:nvSpPr>
      <dsp:spPr>
        <a:xfrm>
          <a:off x="3307591" y="1311371"/>
          <a:ext cx="1928330" cy="19283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87446"/>
                <a:satOff val="895"/>
                <a:lumOff val="2563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87446"/>
                <a:satOff val="895"/>
                <a:lumOff val="2563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87446"/>
                <a:satOff val="895"/>
                <a:lumOff val="2563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Personality Development</a:t>
          </a:r>
          <a:endParaRPr lang="th-TH" sz="2600" kern="1200" dirty="0"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3364070" y="1367850"/>
        <a:ext cx="1815372" cy="1815372"/>
      </dsp:txXfrm>
    </dsp:sp>
    <dsp:sp modelId="{A09A3034-C679-446B-82E0-7534797274CA}">
      <dsp:nvSpPr>
        <dsp:cNvPr id="0" name=""/>
        <dsp:cNvSpPr/>
      </dsp:nvSpPr>
      <dsp:spPr>
        <a:xfrm>
          <a:off x="5293447" y="886862"/>
          <a:ext cx="371439" cy="463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38403"/>
                <a:satOff val="-2710"/>
                <a:lumOff val="27097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138403"/>
                <a:satOff val="-2710"/>
                <a:lumOff val="27097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138403"/>
                <a:satOff val="-2710"/>
                <a:lumOff val="2709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900" kern="1200"/>
        </a:p>
      </dsp:txBody>
      <dsp:txXfrm>
        <a:off x="5293447" y="979532"/>
        <a:ext cx="260007" cy="278010"/>
      </dsp:txXfrm>
    </dsp:sp>
    <dsp:sp modelId="{EAFB7A36-A1A0-4BD9-BC1F-BEBEF6B5A5AC}">
      <dsp:nvSpPr>
        <dsp:cNvPr id="0" name=""/>
        <dsp:cNvSpPr/>
      </dsp:nvSpPr>
      <dsp:spPr>
        <a:xfrm>
          <a:off x="5983262" y="154373"/>
          <a:ext cx="1928330" cy="19283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83A1E79-F752-487D-BBF3-07CC38F8629E}">
      <dsp:nvSpPr>
        <dsp:cNvPr id="0" name=""/>
        <dsp:cNvSpPr/>
      </dsp:nvSpPr>
      <dsp:spPr>
        <a:xfrm>
          <a:off x="6297176" y="1311371"/>
          <a:ext cx="1928330" cy="19283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87446"/>
                <a:satOff val="895"/>
                <a:lumOff val="2563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87446"/>
                <a:satOff val="895"/>
                <a:lumOff val="2563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87446"/>
                <a:satOff val="895"/>
                <a:lumOff val="2563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Leadership Skills</a:t>
          </a:r>
          <a:endParaRPr lang="th-TH" sz="2600" kern="1200" dirty="0"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6353655" y="1367850"/>
        <a:ext cx="1815372" cy="1815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42229-11E9-4639-9242-0CFF969BD6C3}" type="datetimeFigureOut">
              <a:rPr lang="th-TH" smtClean="0"/>
              <a:pPr/>
              <a:t>24/11/59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6916F-1E18-4D8D-B5BD-1CA45D49C4FC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69514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kill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6916F-1E18-4D8D-B5BD-1CA45D49C4FC}" type="slidenum">
              <a:rPr lang="th-TH" smtClean="0"/>
              <a:pPr/>
              <a:t>25</a:t>
            </a:fld>
            <a:endParaRPr lang="th-TH"/>
          </a:p>
        </p:txBody>
      </p:sp>
    </p:spTree>
    <p:extLst>
      <p:ext uri="{BB962C8B-B14F-4D97-AF65-F5344CB8AC3E}">
        <p14:creationId xmlns="" xmlns:p14="http://schemas.microsoft.com/office/powerpoint/2010/main" val="274040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369371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94510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403113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130419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172936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369144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425190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224018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208681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90762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84697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EC63F-8E41-44D6-96D9-5DD666697887}" type="datetimeFigureOut">
              <a:rPr lang="th-TH" smtClean="0"/>
              <a:pPr/>
              <a:t>24/11/59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08017-7916-4F34-ADF1-3D5C133476D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133781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3848" y="2859782"/>
            <a:ext cx="5652120" cy="1008112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Autofit/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პიროვნული და ინტერპერსონალური უნარები</a:t>
            </a:r>
            <a:endParaRPr lang="th-TH" sz="28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5936" y="4083918"/>
            <a:ext cx="4157464" cy="926232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70000" lnSpcReduction="20000"/>
            <a:sp3d extrusionH="57150">
              <a:bevelT w="38100" h="38100"/>
            </a:sp3d>
          </a:bodyPr>
          <a:lstStyle/>
          <a:p>
            <a:r>
              <a:rPr lang="ka-GE" sz="24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საგანი: კომუნიკაცია</a:t>
            </a:r>
          </a:p>
          <a:p>
            <a:r>
              <a:rPr lang="ka-GE" sz="24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პედაგოგი: ნანა ქვრივიშვილი</a:t>
            </a:r>
          </a:p>
          <a:p>
            <a:r>
              <a:rPr lang="ka-GE" sz="24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2016 წ</a:t>
            </a:r>
            <a:endParaRPr lang="en-US" sz="2400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0915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რისთვისაა საჭირო ინტერპერსონალური უნარები?</a:t>
            </a:r>
            <a:endParaRPr lang="th-TH" sz="2800" b="1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614401493"/>
              </p:ext>
            </p:extLst>
          </p:nvPr>
        </p:nvGraphicFramePr>
        <p:xfrm>
          <a:off x="457200" y="1587222"/>
          <a:ext cx="8229600" cy="33832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114800"/>
                <a:gridCol w="4114800"/>
              </a:tblGrid>
              <a:tr h="370840">
                <a:tc gridSpan="2">
                  <a:txBody>
                    <a:bodyPr/>
                    <a:lstStyle/>
                    <a:p>
                      <a:pPr marL="355600" indent="-355600" algn="l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a-GE" sz="3200" dirty="0" smtClean="0"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გავაუმჯობესოთ</a:t>
                      </a:r>
                      <a:r>
                        <a:rPr lang="en-US" sz="3200" baseline="0" dirty="0" smtClean="0"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:</a:t>
                      </a:r>
                      <a:endParaRPr lang="th-TH" sz="3200" b="1" dirty="0">
                        <a:solidFill>
                          <a:schemeClr val="bg1"/>
                        </a:solidFill>
                        <a:effectLst>
                          <a:glow rad="139700">
                            <a:schemeClr val="accent1">
                              <a:satMod val="175000"/>
                              <a:alpha val="40000"/>
                            </a:schemeClr>
                          </a:glow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a-GE" sz="2000" b="1" dirty="0" smtClean="0">
                          <a:solidFill>
                            <a:schemeClr val="bg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ურთიერთობა</a:t>
                      </a:r>
                      <a:endParaRPr lang="th-TH" sz="2000" b="1" dirty="0">
                        <a:solidFill>
                          <a:schemeClr val="bg1"/>
                        </a:solidFill>
                        <a:effectLst>
                          <a:glow rad="139700">
                            <a:schemeClr val="accent1">
                              <a:satMod val="175000"/>
                              <a:alpha val="40000"/>
                            </a:schemeClr>
                          </a:glow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a-GE" sz="2000" b="1" dirty="0" smtClean="0">
                          <a:solidFill>
                            <a:schemeClr val="bg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პროდუქტიულობა</a:t>
                      </a:r>
                      <a:endParaRPr lang="th-TH" sz="2000" b="1" dirty="0">
                        <a:solidFill>
                          <a:schemeClr val="bg1"/>
                        </a:solidFill>
                        <a:effectLst>
                          <a:glow rad="139700">
                            <a:schemeClr val="accent1">
                              <a:satMod val="175000"/>
                              <a:alpha val="40000"/>
                            </a:schemeClr>
                          </a:glow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a-GE" sz="2000" b="1" dirty="0" smtClean="0">
                          <a:solidFill>
                            <a:schemeClr val="bg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სამუშაო</a:t>
                      </a:r>
                      <a:r>
                        <a:rPr lang="ka-GE" sz="2000" b="1" baseline="0" dirty="0" smtClean="0">
                          <a:solidFill>
                            <a:schemeClr val="bg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გარემო</a:t>
                      </a:r>
                      <a:endParaRPr lang="th-TH" sz="2000" b="1" dirty="0">
                        <a:solidFill>
                          <a:schemeClr val="bg1"/>
                        </a:solidFill>
                        <a:effectLst>
                          <a:glow rad="139700">
                            <a:schemeClr val="accent1">
                              <a:satMod val="175000"/>
                              <a:alpha val="40000"/>
                            </a:schemeClr>
                          </a:glow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a-GE" sz="2000" b="1" dirty="0" smtClean="0">
                          <a:solidFill>
                            <a:schemeClr val="bg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წარმატება</a:t>
                      </a:r>
                      <a:r>
                        <a:rPr lang="ka-GE" sz="2000" b="1" baseline="0" dirty="0" smtClean="0">
                          <a:solidFill>
                            <a:schemeClr val="bg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ყველა მიმართულებით</a:t>
                      </a:r>
                      <a:endParaRPr lang="th-TH" sz="2000" b="1" dirty="0">
                        <a:solidFill>
                          <a:schemeClr val="bg1"/>
                        </a:solidFill>
                        <a:effectLst>
                          <a:glow rad="139700">
                            <a:schemeClr val="accent1">
                              <a:satMod val="175000"/>
                              <a:alpha val="40000"/>
                            </a:schemeClr>
                          </a:glow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a-GE" sz="2000" b="1" dirty="0" smtClean="0">
                          <a:solidFill>
                            <a:schemeClr val="bg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ლიდერობის</a:t>
                      </a:r>
                      <a:r>
                        <a:rPr lang="ka-GE" sz="2000" b="1" baseline="0" dirty="0" smtClean="0">
                          <a:solidFill>
                            <a:schemeClr val="bg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უნარები</a:t>
                      </a:r>
                      <a:endParaRPr lang="th-TH" sz="2000" b="1" dirty="0">
                        <a:solidFill>
                          <a:schemeClr val="bg1"/>
                        </a:solidFill>
                        <a:effectLst>
                          <a:glow rad="139700">
                            <a:schemeClr val="accent1">
                              <a:satMod val="175000"/>
                              <a:alpha val="40000"/>
                            </a:schemeClr>
                          </a:glow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a-GE" sz="2000" b="1" baseline="0" dirty="0" smtClean="0">
                          <a:solidFill>
                            <a:schemeClr val="bg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გარშემომყოფთა სიმპათიები ჩვენს მიმართ</a:t>
                      </a:r>
                      <a:endParaRPr lang="th-TH" sz="2000" b="1" dirty="0">
                        <a:solidFill>
                          <a:schemeClr val="bg1"/>
                        </a:solidFill>
                        <a:effectLst>
                          <a:glow rad="139700">
                            <a:schemeClr val="accent1">
                              <a:satMod val="175000"/>
                              <a:alpha val="40000"/>
                            </a:schemeClr>
                          </a:glow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32574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p3d extrusionH="57150">
              <a:bevelT h="25400" prst="softRound"/>
            </a:sp3d>
          </a:bodyPr>
          <a:lstStyle/>
          <a:p>
            <a:r>
              <a:rPr lang="ka-GE" sz="24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რისთვისაა საჭირო ინტერპერსონალური უნარები?</a:t>
            </a:r>
            <a:endParaRPr lang="th-TH" sz="2400" b="1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03598"/>
            <a:ext cx="4545647" cy="38198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37" y="1203598"/>
            <a:ext cx="1873038" cy="38077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14051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მოდელი</a:t>
            </a:r>
            <a:endParaRPr lang="th-TH" sz="2800" b="1" dirty="0">
              <a:solidFill>
                <a:srgbClr val="C0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652356178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223793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1317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</a:t>
            </a:r>
            <a:r>
              <a:rPr lang="ka-GE" sz="28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უნარებ</a:t>
            </a:r>
            <a:r>
              <a:rPr lang="ka-GE" sz="28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</a:t>
            </a:r>
            <a:endParaRPr lang="th-TH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895350"/>
            <a:ext cx="8382000" cy="40385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numCol="2">
            <a:normAutofit/>
          </a:bodyPr>
          <a:lstStyle/>
          <a:p>
            <a:r>
              <a:rPr lang="ka-GE" sz="2400" dirty="0" smtClean="0"/>
              <a:t>ინიციატივის გამოვლენა</a:t>
            </a:r>
          </a:p>
          <a:p>
            <a:r>
              <a:rPr lang="ka-GE" sz="2400" dirty="0" smtClean="0"/>
              <a:t>თანამშრომლობა</a:t>
            </a:r>
          </a:p>
          <a:p>
            <a:r>
              <a:rPr lang="ka-GE" sz="2400" dirty="0" smtClean="0"/>
              <a:t>მხარდაჭერა</a:t>
            </a:r>
          </a:p>
          <a:p>
            <a:r>
              <a:rPr lang="ka-GE" sz="2400" dirty="0" smtClean="0"/>
              <a:t>მოლაპარაკება</a:t>
            </a:r>
          </a:p>
          <a:p>
            <a:r>
              <a:rPr lang="ka-GE" sz="2400" dirty="0" smtClean="0"/>
              <a:t>დარწმუნება</a:t>
            </a:r>
          </a:p>
          <a:p>
            <a:r>
              <a:rPr lang="ka-GE" sz="2400" dirty="0" smtClean="0"/>
              <a:t>გავლენა</a:t>
            </a:r>
          </a:p>
          <a:p>
            <a:r>
              <a:rPr lang="ka-GE" sz="2400" dirty="0" smtClean="0"/>
              <a:t>მოტივირება</a:t>
            </a:r>
          </a:p>
          <a:p>
            <a:r>
              <a:rPr lang="ka-GE" sz="2400" dirty="0" smtClean="0"/>
              <a:t>ლიდერობა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749680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6557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p3d extrusionH="57150">
              <a:bevelT h="25400" prst="softRound"/>
            </a:sp3d>
          </a:bodyPr>
          <a:lstStyle/>
          <a:p>
            <a:r>
              <a:rPr lang="ka-GE" sz="2400" b="1" dirty="0" smtClean="0">
                <a:solidFill>
                  <a:srgbClr val="C00000"/>
                </a:solidFill>
              </a:rPr>
              <a:t>ინტერპერსონალური ურთიერთობის პროცესზე ზემოქმედი ფაქტორები</a:t>
            </a:r>
            <a:endParaRPr lang="th-TH" sz="2400" b="1" dirty="0">
              <a:solidFill>
                <a:srgbClr val="C0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123950"/>
            <a:ext cx="8382000" cy="3809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numCol="2">
            <a:normAutofit/>
          </a:bodyPr>
          <a:lstStyle/>
          <a:p>
            <a:r>
              <a:rPr lang="ka-GE" sz="2400" dirty="0" smtClean="0"/>
              <a:t>კულტურა</a:t>
            </a:r>
          </a:p>
          <a:p>
            <a:r>
              <a:rPr lang="ka-GE" sz="2400" dirty="0" smtClean="0"/>
              <a:t>სოციალური ნორმები</a:t>
            </a:r>
          </a:p>
          <a:p>
            <a:r>
              <a:rPr lang="ka-GE" sz="2400" dirty="0" smtClean="0"/>
              <a:t>გენდერი</a:t>
            </a:r>
          </a:p>
          <a:p>
            <a:r>
              <a:rPr lang="ka-GE" sz="2400" dirty="0" smtClean="0"/>
              <a:t>ასაკი</a:t>
            </a:r>
          </a:p>
          <a:p>
            <a:r>
              <a:rPr lang="ka-GE" sz="2400" dirty="0" smtClean="0"/>
              <a:t>ფიზიკური შესაძლებლობები</a:t>
            </a:r>
          </a:p>
          <a:p>
            <a:r>
              <a:rPr lang="ka-GE" sz="2400" dirty="0" smtClean="0"/>
              <a:t>გონებრივი შესაძლებლობები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749680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177280" y="1265510"/>
            <a:ext cx="6995120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ka-GE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ღიმილი</a:t>
            </a:r>
            <a:endParaRPr lang="en-US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99885"/>
            <a:ext cx="3810465" cy="31880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091321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8229600" cy="85725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337518"/>
            <a:ext cx="8229600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a-GE" sz="20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იყავით დამფასებელი</a:t>
            </a:r>
            <a:endParaRPr lang="en-US" sz="20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538007"/>
            <a:ext cx="4592510" cy="3049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1542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99592" y="1347614"/>
            <a:ext cx="7427168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a-GE" sz="20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გამოიჩინეთ ყურადღება</a:t>
            </a:r>
            <a:endParaRPr lang="th-TH" sz="2000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61" y="1563638"/>
            <a:ext cx="3877628" cy="2684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1542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337518"/>
            <a:ext cx="8229600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a-GE" sz="24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გაიუმჯობესეთ აქტიური მოსმენის უნარები</a:t>
            </a:r>
            <a:endParaRPr lang="en-US" sz="24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995686"/>
            <a:ext cx="4968552" cy="27906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1542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0384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a-GE" sz="24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გააერთიანეთ ადამიანები</a:t>
            </a:r>
            <a:endParaRPr lang="th-TH" sz="2400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32" y="1851670"/>
            <a:ext cx="4246984" cy="28204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24912"/>
            <a:ext cx="2900040" cy="21750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1542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330824" cy="85725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a-GE" sz="2800" b="1" dirty="0" smtClean="0">
                <a:solidFill>
                  <a:srgbClr val="FF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განსახილველი თემები</a:t>
            </a:r>
            <a:endParaRPr lang="th-TH" sz="2800" b="1" dirty="0">
              <a:solidFill>
                <a:srgbClr val="FF00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486400" cy="335279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a-GE" sz="24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ინტერპერსონალური უნარები</a:t>
            </a:r>
            <a:endParaRPr lang="en-US" sz="2400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a-GE" sz="24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ორგანიზაციული კონტექსტი</a:t>
            </a:r>
            <a:endParaRPr lang="en-US" sz="2400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a-GE" sz="24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რატომ ინტერპერსონალური უნარები?</a:t>
            </a:r>
            <a:endParaRPr lang="en-US" sz="2400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a-GE" sz="24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ინტერპერსონალური უნარების მოდელი</a:t>
            </a:r>
            <a:endParaRPr lang="en-US" sz="2400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a-GE" sz="24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ინტერპეროსნალური უნარების განვითარების 10 გზა</a:t>
            </a:r>
            <a:endParaRPr lang="th-TH" sz="24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9366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81000" y="1352550"/>
            <a:ext cx="8229600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a-GE" sz="2400" dirty="0" smtClean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მოაგვარეთ კონფლიქტები</a:t>
            </a:r>
            <a:endParaRPr lang="th-TH" sz="2400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62150"/>
            <a:ext cx="3851896" cy="2567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1542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337518"/>
            <a:ext cx="8229600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a-GE" sz="20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მკაფიო და ნათელი კომუნიკაცია</a:t>
            </a:r>
            <a:endParaRPr lang="th-TH" sz="2000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12168"/>
            <a:ext cx="3075806" cy="3075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93221"/>
            <a:ext cx="3600400" cy="2231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1542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81000" y="1276350"/>
            <a:ext cx="8229600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a-GE" sz="24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იუმორის გრძნობა</a:t>
            </a:r>
            <a:endParaRPr lang="th-TH" sz="2400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33550"/>
            <a:ext cx="4218666" cy="2799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1542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337518"/>
            <a:ext cx="8229600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a-GE" sz="24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იყავით კეთილგანწყობილნი</a:t>
            </a:r>
            <a:endParaRPr lang="th-TH" sz="2400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6223"/>
            <a:ext cx="3865612" cy="2577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353952"/>
            <a:ext cx="3533867" cy="19785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1542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უნარების გაუმჯობესება</a:t>
            </a:r>
            <a:endParaRPr lang="th-TH" sz="2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683568" y="1337518"/>
            <a:ext cx="7787208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a-GE" sz="24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არ იწუწუნოთ (ძალიან ბევრი)</a:t>
            </a:r>
            <a:endParaRPr lang="th-TH" sz="2400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450057"/>
            <a:ext cx="2143125" cy="3209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25301"/>
            <a:ext cx="4104456" cy="2462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15423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3200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გაგრძელება იქნება</a:t>
            </a:r>
            <a:endParaRPr lang="th-TH" sz="3200" dirty="0">
              <a:solidFill>
                <a:srgbClr val="C0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8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endParaRPr lang="th-TH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04950"/>
            <a:ext cx="3744416" cy="2810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832088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32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რა არის ინტერპერსონალური უნარი?</a:t>
            </a:r>
            <a:endParaRPr lang="th-TH" sz="3200" b="1" dirty="0">
              <a:solidFill>
                <a:srgbClr val="C0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245856"/>
            <a:ext cx="2409056" cy="361358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91630"/>
            <a:ext cx="4593853" cy="31220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08014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a-GE" sz="32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რა არის ინტერპერსონალური უნარები</a:t>
            </a:r>
            <a:endParaRPr lang="th-TH" sz="3200" b="1" dirty="0">
              <a:solidFill>
                <a:srgbClr val="C0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4166"/>
            <a:ext cx="8229600" cy="3387824"/>
          </a:xfrm>
          <a:prstGeom prst="round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ka-GE" sz="2900" dirty="0" smtClean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ყველაფერი იმის შესახებ, თუ როგორ ვიმუშაოთ სხვებთან ერთად</a:t>
            </a:r>
            <a:endParaRPr lang="en-US" sz="2900" dirty="0" smtClean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a-GE" sz="2900" dirty="0" smtClean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სხვა ადამიანებთან ურთიერთობის დამყარების კარგი უნარები სამუშაოს შესრულების დროს</a:t>
            </a:r>
            <a:endParaRPr lang="en-US" sz="2900" dirty="0" smtClean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a-GE" dirty="0" smtClean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დამახასიათებელი  თვისებები, როგორებიცაა: მანერები, დამოკიდებულება, ჩვევები, ქცევა, რომელიც გვეხმარება სხვა ადამიანებთან ურთიერთობის დროს</a:t>
            </a:r>
            <a:endParaRPr lang="en-US" dirty="0" smtClean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  <a:p>
            <a:pPr>
              <a:lnSpc>
                <a:spcPct val="150000"/>
              </a:lnSpc>
            </a:pPr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943160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p3d extrusionH="57150">
              <a:bevelT h="25400" prst="softRound"/>
            </a:sp3d>
          </a:bodyPr>
          <a:lstStyle/>
          <a:p>
            <a:r>
              <a:rPr lang="ka-GE" sz="36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ორგანიზაციული კონტექსტი</a:t>
            </a:r>
            <a:endParaRPr lang="th-TH" sz="3600" b="1" dirty="0">
              <a:solidFill>
                <a:srgbClr val="C0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347614"/>
            <a:ext cx="4474840" cy="33944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a-GE" sz="24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როგორ გამოიყენება ინტერპერსონალური უნარები დიდი ჯგუფებისა და ორგანიზაციის შემთხვევაში</a:t>
            </a:r>
            <a:endParaRPr lang="th-TH" sz="2400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" y="1275606"/>
            <a:ext cx="2991596" cy="3579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858512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p3d extrusionH="57150">
              <a:bevelT h="25400" prst="softRound"/>
            </a:sp3d>
          </a:bodyPr>
          <a:lstStyle/>
          <a:p>
            <a:r>
              <a:rPr lang="ka-GE" sz="32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 სამუშაო გარემოში</a:t>
            </a:r>
            <a:endParaRPr lang="th-TH" sz="3200" b="1" dirty="0">
              <a:solidFill>
                <a:srgbClr val="C0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88" y="1249537"/>
            <a:ext cx="5194920" cy="36758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lvl="1">
              <a:lnSpc>
                <a:spcPct val="150000"/>
              </a:lnSpc>
            </a:pPr>
            <a:r>
              <a:rPr lang="ka-GE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ეფექტური ურთიერთობები ორგანიზაციის შიგნით</a:t>
            </a:r>
            <a:endParaRPr lang="en-US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ka-GE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ეფექტური ურთიერთობები მომწოდებლებთან</a:t>
            </a:r>
            <a:endParaRPr lang="en-US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ka-GE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ეფექტური ურთიერთობები კონკურენტებთნ</a:t>
            </a:r>
            <a:endParaRPr lang="th-TH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75606"/>
            <a:ext cx="2640782" cy="35826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9861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 სამუშაო გარემოში</a:t>
            </a:r>
            <a:endParaRPr lang="th-TH" sz="2800" b="1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952" y="1249537"/>
            <a:ext cx="4536504" cy="3554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a-GE" sz="2000" b="1" dirty="0" smtClean="0">
                <a:solidFill>
                  <a:srgbClr val="FF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ორგანიზაციის შიგნით</a:t>
            </a:r>
            <a:endParaRPr lang="en-US" sz="2000" b="1" dirty="0" smtClean="0">
              <a:solidFill>
                <a:srgbClr val="FF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70000"/>
              </a:lnSpc>
            </a:pPr>
            <a:r>
              <a:rPr lang="ka-GE" sz="20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გუნდებს შორის</a:t>
            </a:r>
            <a:endParaRPr lang="en-US" sz="20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70000"/>
              </a:lnSpc>
            </a:pPr>
            <a:r>
              <a:rPr lang="ka-GE" sz="20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გუნდში</a:t>
            </a:r>
            <a:endParaRPr lang="en-US" sz="20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70000"/>
              </a:lnSpc>
            </a:pPr>
            <a:r>
              <a:rPr lang="ka-GE" sz="20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დეპარტამენებსა და განყოფილებებს შორის</a:t>
            </a:r>
            <a:endParaRPr lang="en-US" sz="20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7" y="1635646"/>
            <a:ext cx="3437801" cy="2664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565738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 სამუშაო გარემოში</a:t>
            </a:r>
            <a:endParaRPr lang="th-TH" sz="2800" b="1" dirty="0">
              <a:solidFill>
                <a:srgbClr val="C000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75606"/>
            <a:ext cx="4104456" cy="3554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a-GE" sz="2000" dirty="0" smtClean="0">
                <a:solidFill>
                  <a:srgbClr val="C0000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ორგანიზაციის გარეთ</a:t>
            </a:r>
            <a:endParaRPr lang="en-US" sz="2000" dirty="0" smtClean="0">
              <a:solidFill>
                <a:srgbClr val="C0000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70000"/>
              </a:lnSpc>
            </a:pPr>
            <a:r>
              <a:rPr lang="ka-GE" sz="20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მომწოდებლებთან</a:t>
            </a:r>
            <a:endParaRPr lang="en-US" sz="24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70000"/>
              </a:lnSpc>
            </a:pPr>
            <a:r>
              <a:rPr lang="ka-GE" sz="1800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კლიენტებთან/მომხმარებლებთან</a:t>
            </a:r>
            <a:endParaRPr lang="en-US" sz="1800" dirty="0" smtClean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74834"/>
            <a:ext cx="3789994" cy="2841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761087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  <a:sp3d extrusionH="57150">
              <a:bevelT h="25400" prst="softRound"/>
            </a:sp3d>
          </a:bodyPr>
          <a:lstStyle/>
          <a:p>
            <a:r>
              <a:rPr lang="ka-GE" sz="2800" b="1" dirty="0" smtClean="0">
                <a:solidFill>
                  <a:srgbClr val="C0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ინტერპერსონალური უნარები სამუშაო გარემოში</a:t>
            </a:r>
            <a:endParaRPr lang="th-TH" sz="2800" b="1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49537"/>
            <a:ext cx="8208912" cy="13942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ka-GE" dirty="0" smtClean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იმისათვის, რომ ორგანიზაციამ მოიპოვოს რეალური კონკურენტული უპირატესობა  გრძელვადიან პერსპექტივაში დამოკიდებულია თქვენი გუნდის და თქვენს ინტერპერსონალურ უნარებზე</a:t>
            </a:r>
            <a:endParaRPr lang="th-TH" dirty="0"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03559"/>
            <a:ext cx="3232999" cy="2155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41" y="2803559"/>
            <a:ext cx="3283707" cy="2190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275210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264</Words>
  <Application>Microsoft Office PowerPoint</Application>
  <PresentationFormat>On-screen Show (16:9)</PresentationFormat>
  <Paragraphs>84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პიროვნული და ინტერპერსონალური უნარები</vt:lpstr>
      <vt:lpstr>განსახილველი თემები</vt:lpstr>
      <vt:lpstr>რა არის ინტერპერსონალური უნარი?</vt:lpstr>
      <vt:lpstr>რა არის ინტერპერსონალური უნარები</vt:lpstr>
      <vt:lpstr>ორგანიზაციული კონტექსტი</vt:lpstr>
      <vt:lpstr>ინტერპერსონალური უნარები სამუშაო გარემოში</vt:lpstr>
      <vt:lpstr>ინტერპერსონალური უნარები სამუშაო გარემოში</vt:lpstr>
      <vt:lpstr>ინტერპერსონალური უნარები სამუშაო გარემოში</vt:lpstr>
      <vt:lpstr>ინტერპერსონალური უნარები სამუშაო გარემოში</vt:lpstr>
      <vt:lpstr>რისთვისაა საჭირო ინტერპერსონალური უნარები?</vt:lpstr>
      <vt:lpstr>რისთვისაა საჭირო ინტერპერსონალური უნარები?</vt:lpstr>
      <vt:lpstr>ინტერპერსონალური უნარების მოდელი</vt:lpstr>
      <vt:lpstr>ინტერპერსონალური უნარები</vt:lpstr>
      <vt:lpstr>ინტერპერსონალური ურთიერთობის პროცესზე ზემოქმედი ფაქტორები</vt:lpstr>
      <vt:lpstr>ინტერპერსონალური უნარების გაუმჯობესება</vt:lpstr>
      <vt:lpstr>ინტერპერსონალური უნარების გაუმჯობესება</vt:lpstr>
      <vt:lpstr>ინტერპერსონალური უნარების გაუმჯობესება</vt:lpstr>
      <vt:lpstr>ინტერპერსონალური უნარების გაუმჯობესება</vt:lpstr>
      <vt:lpstr>ინტერპერსონალური უნარების გაუმჯობესება</vt:lpstr>
      <vt:lpstr>ინტერპერსონალური უნარების გაუმჯობესება</vt:lpstr>
      <vt:lpstr>ინტერპერსონალური უნარების გაუმჯობესება</vt:lpstr>
      <vt:lpstr>ინტერპერსონალური უნარების გაუმჯობესება</vt:lpstr>
      <vt:lpstr>ინტერპერსონალური უნარების გაუმჯობესება</vt:lpstr>
      <vt:lpstr>ინტერპერსონალური უნარების გაუმჯობესება</vt:lpstr>
      <vt:lpstr>გაგრძელება იქნება</vt:lpstr>
    </vt:vector>
  </TitlesOfParts>
  <Company>NP.INC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NP.P</dc:creator>
  <cp:lastModifiedBy>Win7x86</cp:lastModifiedBy>
  <cp:revision>71</cp:revision>
  <dcterms:created xsi:type="dcterms:W3CDTF">2013-06-15T07:02:23Z</dcterms:created>
  <dcterms:modified xsi:type="dcterms:W3CDTF">2016-11-24T17:32:42Z</dcterms:modified>
</cp:coreProperties>
</file>